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326" r:id="rId3"/>
    <p:sldId id="329" r:id="rId4"/>
    <p:sldId id="346" r:id="rId5"/>
    <p:sldId id="343" r:id="rId6"/>
    <p:sldId id="344" r:id="rId7"/>
    <p:sldId id="345" r:id="rId8"/>
    <p:sldId id="339" r:id="rId9"/>
    <p:sldId id="347" r:id="rId10"/>
    <p:sldId id="348" r:id="rId11"/>
    <p:sldId id="341" r:id="rId12"/>
    <p:sldId id="334" r:id="rId13"/>
    <p:sldId id="273" r:id="rId14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>
          <p15:clr>
            <a:srgbClr val="A4A3A4"/>
          </p15:clr>
        </p15:guide>
        <p15:guide id="2" orient="horz" pos="3929" userDrawn="1">
          <p15:clr>
            <a:srgbClr val="A4A3A4"/>
          </p15:clr>
        </p15:guide>
        <p15:guide id="3" orient="horz" pos="3339">
          <p15:clr>
            <a:srgbClr val="A4A3A4"/>
          </p15:clr>
        </p15:guide>
        <p15:guide id="4" orient="horz" pos="2614">
          <p15:clr>
            <a:srgbClr val="A4A3A4"/>
          </p15:clr>
        </p15:guide>
        <p15:guide id="5" orient="horz" pos="1933">
          <p15:clr>
            <a:srgbClr val="A4A3A4"/>
          </p15:clr>
        </p15:guide>
        <p15:guide id="6" pos="2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晨龙" initials="高晨龙" lastIdx="1" clrIdx="0">
    <p:extLst>
      <p:ext uri="{19B8F6BF-5375-455C-9EA6-DF929625EA0E}">
        <p15:presenceInfo xmlns:p15="http://schemas.microsoft.com/office/powerpoint/2012/main" userId="高晨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A5C"/>
    <a:srgbClr val="396F4F"/>
    <a:srgbClr val="2B458F"/>
    <a:srgbClr val="82D6A5"/>
    <a:srgbClr val="044875"/>
    <a:srgbClr val="A5A5A5"/>
    <a:srgbClr val="FFFFFF"/>
    <a:srgbClr val="96AAAA"/>
    <a:srgbClr val="9ABCB8"/>
    <a:srgbClr val="E58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3" autoAdjust="0"/>
    <p:restoredTop sz="82152" autoAdjust="0"/>
  </p:normalViewPr>
  <p:slideViewPr>
    <p:cSldViewPr snapToGrid="0">
      <p:cViewPr varScale="1">
        <p:scale>
          <a:sx n="146" d="100"/>
          <a:sy n="146" d="100"/>
        </p:scale>
        <p:origin x="132" y="162"/>
      </p:cViewPr>
      <p:guideLst>
        <p:guide orient="horz" pos="142"/>
        <p:guide orient="horz" pos="3929"/>
        <p:guide orient="horz" pos="3339"/>
        <p:guide orient="horz" pos="2614"/>
        <p:guide orient="horz" pos="1933"/>
        <p:guide pos="2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211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8271061-FB77-45DC-866B-F8E3598176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DE6FFBB-BAA5-4919-80CB-250422CB3E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6AA43-9980-4CAC-9B71-1D8B2BD962A1}" type="datetimeFigureOut">
              <a:rPr lang="zh-CN" altLang="en-US" smtClean="0"/>
              <a:t>2023-07-30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500A569-CB27-4AA0-831E-3F5EAF8C33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2318DB-296C-44BB-9CB9-D193211C07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FD597-38D5-4357-B0E4-1F72A89944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47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A5BD-8BA7-4900-AB15-0D3ECCC954E6}" type="datetimeFigureOut">
              <a:rPr lang="zh-CN" altLang="en-US" smtClean="0"/>
              <a:t>2023-07-30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42B7-71B7-4C3E-9855-0D0DE388A0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88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56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341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337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755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81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798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107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11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996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925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393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642B7-71B7-4C3E-9855-0D0DE388A05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研究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E3A45350-FC8A-4277-86B6-1CEA532BFAFA}"/>
              </a:ext>
            </a:extLst>
          </p:cNvPr>
          <p:cNvSpPr/>
          <p:nvPr/>
        </p:nvSpPr>
        <p:spPr>
          <a:xfrm>
            <a:off x="1" y="-81507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78FBB230-3C4A-4690-8EDA-831EDFB572C4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817861" y="832625"/>
            <a:ext cx="10484948" cy="532754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999719-29FE-47C5-A781-EE8FC2B08F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15180" y="9145"/>
            <a:ext cx="2015321" cy="52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1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E2CA6-8D79-400E-AD1E-56E3E0DA2BAA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D9D1E1-5454-45C3-93DA-86C3DA9ECB48}" type="slidenum">
              <a:rPr lang="zh-CN" altLang="en-US"/>
              <a:pPr/>
              <a:t>‹#›</a:t>
            </a:fld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2F6F64E2-982C-414E-B373-3900394775A7}"/>
              </a:ext>
            </a:extLst>
          </p:cNvPr>
          <p:cNvGrpSpPr/>
          <p:nvPr userDrawn="1"/>
        </p:nvGrpSpPr>
        <p:grpSpPr>
          <a:xfrm>
            <a:off x="1" y="-81507"/>
            <a:ext cx="12191999" cy="779339"/>
            <a:chOff x="1" y="-81507"/>
            <a:chExt cx="12191999" cy="779339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B6D3F27-8ACD-4D23-B188-77724CF2DE46}"/>
                </a:ext>
              </a:extLst>
            </p:cNvPr>
            <p:cNvSpPr/>
            <p:nvPr/>
          </p:nvSpPr>
          <p:spPr>
            <a:xfrm>
              <a:off x="1" y="-81507"/>
              <a:ext cx="12191999" cy="779339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1046D3C1-717D-4A4F-82FA-426C5AA1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015180" y="9145"/>
              <a:ext cx="2015321" cy="523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492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52424-72F4-440E-8E03-587598E5B119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DF9EC1-C088-4DAC-AB69-D10F40584BD3}" type="slidenum">
              <a:rPr lang="zh-CN" altLang="en-US"/>
              <a:pPr/>
              <a:t>‹#›</a:t>
            </a:fld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B2687D9-1AA9-4128-B726-79D3F0BA294E}"/>
              </a:ext>
            </a:extLst>
          </p:cNvPr>
          <p:cNvGrpSpPr/>
          <p:nvPr userDrawn="1"/>
        </p:nvGrpSpPr>
        <p:grpSpPr>
          <a:xfrm>
            <a:off x="1" y="-81507"/>
            <a:ext cx="12191999" cy="779339"/>
            <a:chOff x="1" y="-81507"/>
            <a:chExt cx="12191999" cy="779339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F3B06CE-3E4A-4E16-B14E-BB2B98536257}"/>
                </a:ext>
              </a:extLst>
            </p:cNvPr>
            <p:cNvSpPr/>
            <p:nvPr/>
          </p:nvSpPr>
          <p:spPr>
            <a:xfrm>
              <a:off x="1" y="-81507"/>
              <a:ext cx="12191999" cy="779339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70300054-9C45-4847-9575-C791B56D8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015180" y="9145"/>
              <a:ext cx="2015321" cy="523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554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F9C9-4C84-4072-AFAA-D241A8D58A51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0597D9-2D04-4C83-915B-79D3B5D496F9}" type="slidenum">
              <a:rPr lang="zh-CN" altLang="en-US"/>
              <a:pPr/>
              <a:t>‹#›</a:t>
            </a:fld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5C965904-2E7E-4AFE-9842-2893BCB00FCD}"/>
              </a:ext>
            </a:extLst>
          </p:cNvPr>
          <p:cNvGrpSpPr/>
          <p:nvPr userDrawn="1"/>
        </p:nvGrpSpPr>
        <p:grpSpPr>
          <a:xfrm>
            <a:off x="1" y="-81507"/>
            <a:ext cx="12191999" cy="779339"/>
            <a:chOff x="1" y="-81507"/>
            <a:chExt cx="12191999" cy="779339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C59FBBB-E5F8-443F-BCCF-42EC6D1EEBEA}"/>
                </a:ext>
              </a:extLst>
            </p:cNvPr>
            <p:cNvSpPr/>
            <p:nvPr/>
          </p:nvSpPr>
          <p:spPr>
            <a:xfrm>
              <a:off x="1" y="-81507"/>
              <a:ext cx="12191999" cy="779339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3278E427-7B2F-4FDD-B515-5B590EF9D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015180" y="9145"/>
              <a:ext cx="2015321" cy="523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916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D5BE2B-728A-4539-B86A-F2CEE53DE51F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FED0EA2-A3DF-4A0B-9513-015A27C56CDF}"/>
              </a:ext>
            </a:extLst>
          </p:cNvPr>
          <p:cNvSpPr/>
          <p:nvPr userDrawn="1"/>
        </p:nvSpPr>
        <p:spPr>
          <a:xfrm>
            <a:off x="0" y="-38984"/>
            <a:ext cx="12191999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1CCD46C-BFB4-ED81-73F5-635E0FE0C4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99" b="94253" l="2335" r="95720">
                        <a14:foregroundMark x1="36576" y1="12261" x2="36576" y2="12261"/>
                        <a14:foregroundMark x1="53307" y1="5364" x2="53307" y2="5364"/>
                        <a14:foregroundMark x1="44358" y1="6513" x2="44358" y2="6513"/>
                        <a14:foregroundMark x1="44747" y1="5747" x2="45525" y2="5747"/>
                        <a14:foregroundMark x1="45525" y1="4215" x2="45525" y2="4215"/>
                        <a14:foregroundMark x1="47860" y1="4215" x2="47860" y2="4215"/>
                        <a14:foregroundMark x1="49805" y1="4981" x2="49805" y2="4981"/>
                        <a14:foregroundMark x1="50973" y1="4981" x2="50973" y2="4981"/>
                        <a14:foregroundMark x1="51362" y1="5364" x2="48638" y2="4981"/>
                        <a14:foregroundMark x1="46304" y1="5364" x2="41634" y2="5747"/>
                        <a14:foregroundMark x1="39689" y1="5747" x2="43969" y2="4981"/>
                        <a14:foregroundMark x1="48638" y1="5747" x2="52529" y2="5747"/>
                        <a14:foregroundMark x1="46693" y1="5364" x2="48638" y2="5747"/>
                        <a14:foregroundMark x1="47471" y1="5364" x2="53307" y2="6130"/>
                        <a14:foregroundMark x1="59533" y1="6897" x2="61089" y2="7663"/>
                        <a14:foregroundMark x1="85992" y1="44061" x2="85992" y2="44061"/>
                        <a14:foregroundMark x1="87549" y1="39847" x2="89105" y2="42529"/>
                        <a14:foregroundMark x1="89105" y1="40613" x2="87160" y2="54023"/>
                        <a14:foregroundMark x1="93774" y1="45977" x2="93385" y2="51724"/>
                        <a14:foregroundMark x1="61089" y1="83908" x2="50973" y2="86207"/>
                        <a14:foregroundMark x1="61479" y1="91954" x2="56031" y2="92720"/>
                        <a14:foregroundMark x1="11284" y1="57471" x2="10506" y2="43295"/>
                        <a14:foregroundMark x1="4280" y1="47126" x2="4280" y2="50958"/>
                        <a14:foregroundMark x1="59144" y1="6513" x2="55642" y2="5364"/>
                        <a14:foregroundMark x1="53696" y1="5364" x2="56031" y2="5364"/>
                        <a14:foregroundMark x1="45914" y1="4981" x2="46693" y2="4981"/>
                        <a14:foregroundMark x1="45914" y1="5364" x2="47471" y2="5364"/>
                        <a14:foregroundMark x1="37743" y1="6513" x2="41245" y2="5747"/>
                        <a14:foregroundMark x1="37743" y1="5747" x2="39689" y2="5747"/>
                        <a14:foregroundMark x1="57588" y1="7280" x2="59533" y2="6513"/>
                        <a14:foregroundMark x1="61868" y1="47126" x2="63035" y2="46360"/>
                        <a14:foregroundMark x1="48249" y1="50958" x2="48249" y2="50958"/>
                        <a14:foregroundMark x1="41634" y1="3065" x2="41634" y2="3065"/>
                        <a14:foregroundMark x1="67704" y1="6130" x2="67704" y2="6130"/>
                        <a14:foregroundMark x1="68482" y1="6513" x2="70817" y2="8046"/>
                        <a14:foregroundMark x1="67704" y1="6513" x2="63813" y2="4598"/>
                        <a14:foregroundMark x1="55253" y1="3065" x2="45525" y2="2299"/>
                        <a14:foregroundMark x1="45914" y1="94636" x2="48249" y2="94253"/>
                        <a14:foregroundMark x1="44747" y1="2682" x2="46693" y2="2682"/>
                        <a14:foregroundMark x1="56420" y1="3065" x2="68093" y2="6513"/>
                        <a14:foregroundMark x1="95331" y1="40996" x2="95331" y2="60536"/>
                        <a14:foregroundMark x1="95331" y1="60536" x2="87160" y2="77011"/>
                        <a14:foregroundMark x1="87160" y1="77011" x2="73930" y2="90038"/>
                        <a14:foregroundMark x1="73930" y1="90038" x2="56031" y2="96935"/>
                        <a14:foregroundMark x1="56031" y1="96935" x2="36187" y2="95785"/>
                        <a14:foregroundMark x1="36187" y1="95785" x2="13696" y2="80814"/>
                        <a14:foregroundMark x1="2958" y1="63602" x2="2335" y2="62069"/>
                        <a14:foregroundMark x1="3269" y1="64368" x2="2958" y2="63602"/>
                        <a14:foregroundMark x1="3425" y1="64751" x2="3269" y2="64368"/>
                        <a14:foregroundMark x1="3466" y1="64853" x2="3425" y2="64751"/>
                        <a14:foregroundMark x1="2525" y1="60536" x2="6226" y2="30651"/>
                        <a14:foregroundMark x1="2477" y1="60920" x2="2525" y2="60536"/>
                        <a14:foregroundMark x1="2335" y1="62069" x2="2477" y2="60920"/>
                        <a14:foregroundMark x1="6226" y1="30651" x2="15175" y2="16858"/>
                        <a14:foregroundMark x1="15175" y1="16858" x2="28794" y2="7663"/>
                        <a14:foregroundMark x1="28794" y1="7663" x2="43191" y2="3065"/>
                        <a14:foregroundMark x1="43191" y1="3065" x2="43191" y2="3065"/>
                        <a14:foregroundMark x1="95720" y1="40996" x2="95331" y2="59387"/>
                        <a14:foregroundMark x1="2724" y1="41762" x2="2724" y2="55172"/>
                        <a14:foregroundMark x1="80934" y1="30651" x2="80934" y2="30651"/>
                        <a14:foregroundMark x1="81712" y1="29502" x2="87160" y2="37548"/>
                        <a14:foregroundMark x1="86770" y1="32184" x2="89105" y2="36015"/>
                        <a14:foregroundMark x1="14786" y1="27203" x2="9339" y2="42146"/>
                        <a14:foregroundMark x1="68482" y1="6513" x2="68482" y2="6513"/>
                        <a14:foregroundMark x1="67704" y1="6130" x2="69261" y2="7280"/>
                        <a14:backgroundMark x1="87160" y1="9962" x2="87160" y2="9962"/>
                        <a14:backgroundMark x1="76654" y1="5747" x2="88327" y2="13793"/>
                        <a14:backgroundMark x1="74319" y1="8046" x2="87549" y2="18391"/>
                        <a14:backgroundMark x1="87549" y1="18391" x2="94942" y2="32184"/>
                        <a14:backgroundMark x1="94942" y1="32184" x2="96815" y2="40996"/>
                        <a14:backgroundMark x1="97582" y1="60536" x2="97511" y2="61512"/>
                        <a14:backgroundMark x1="87957" y1="77368" x2="87835" y2="77534"/>
                        <a14:backgroundMark x1="74832" y1="90736" x2="74638" y2="90874"/>
                        <a14:backgroundMark x1="56766" y1="97801" x2="56581" y2="97818"/>
                        <a14:backgroundMark x1="31206" y1="96538" x2="19844" y2="93487"/>
                        <a14:backgroundMark x1="37751" y1="98296" x2="37309" y2="98177"/>
                        <a14:backgroundMark x1="10193" y1="81994" x2="3113" y2="73563"/>
                        <a14:backgroundMark x1="11253" y1="83256" x2="10298" y2="82119"/>
                        <a14:backgroundMark x1="19844" y1="93487" x2="11381" y2="83409"/>
                        <a14:backgroundMark x1="1767" y1="41762" x2="1556" y2="36782"/>
                        <a14:backgroundMark x1="2633" y1="62224" x2="2594" y2="61299"/>
                        <a14:backgroundMark x1="3113" y1="73563" x2="2664" y2="62966"/>
                        <a14:backgroundMark x1="1556" y1="36782" x2="10117" y2="14559"/>
                        <a14:backgroundMark x1="10117" y1="14559" x2="22818" y2="7648"/>
                        <a14:backgroundMark x1="29472" y1="6213" x2="29579" y2="6206"/>
                        <a14:backgroundMark x1="72160" y1="6746" x2="76654" y2="7280"/>
                        <a14:backgroundMark x1="72926" y1="6513" x2="72493" y2="6424"/>
                        <a14:backgroundMark x1="76654" y1="7280" x2="72926" y2="6513"/>
                        <a14:backgroundMark x1="30739" y1="4215" x2="30123" y2="4822"/>
                        <a14:backgroundMark x1="2724" y1="65134" x2="8560" y2="79310"/>
                        <a14:backgroundMark x1="8560" y1="79310" x2="5447" y2="72797"/>
                        <a14:backgroundMark x1="8560" y1="78161" x2="12062" y2="81992"/>
                        <a14:backgroundMark x1="2335" y1="65134" x2="2335" y2="64368"/>
                        <a14:backgroundMark x1="3502" y1="64751" x2="3502" y2="64751"/>
                        <a14:backgroundMark x1="2724" y1="64751" x2="2724" y2="64751"/>
                        <a14:backgroundMark x1="2724" y1="64368" x2="2724" y2="64368"/>
                        <a14:backgroundMark x1="2724" y1="63602" x2="2724" y2="63602"/>
                        <a14:backgroundMark x1="3113" y1="63602" x2="3113" y2="63602"/>
                        <a14:backgroundMark x1="1556" y1="60920" x2="1556" y2="60920"/>
                        <a14:backgroundMark x1="1556" y1="60536" x2="1556" y2="60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025" y="93411"/>
            <a:ext cx="795809" cy="808194"/>
          </a:xfrm>
          <a:prstGeom prst="rect">
            <a:avLst/>
          </a:prstGeom>
          <a:noFill/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792E529-02FB-9C20-5EE6-1A1B65025F7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90" b="97034" l="2521" r="97059">
                        <a14:foregroundMark x1="31933" y1="21610" x2="31933" y2="21610"/>
                        <a14:foregroundMark x1="58403" y1="5932" x2="58403" y2="5932"/>
                        <a14:foregroundMark x1="57983" y1="3814" x2="60504" y2="3390"/>
                        <a14:foregroundMark x1="32773" y1="19915" x2="31933" y2="22034"/>
                        <a14:foregroundMark x1="28992" y1="22881" x2="31933" y2="17373"/>
                        <a14:foregroundMark x1="32773" y1="22458" x2="27311" y2="19068"/>
                        <a14:foregroundMark x1="28151" y1="26695" x2="23950" y2="19492"/>
                        <a14:foregroundMark x1="44538" y1="40254" x2="44538" y2="40254"/>
                        <a14:foregroundMark x1="6723" y1="91949" x2="6723" y2="91949"/>
                        <a14:foregroundMark x1="87815" y1="94492" x2="87815" y2="94492"/>
                        <a14:foregroundMark x1="94118" y1="97034" x2="94118" y2="97034"/>
                        <a14:foregroundMark x1="95798" y1="96610" x2="95798" y2="96610"/>
                        <a14:foregroundMark x1="97059" y1="97034" x2="97059" y2="97034"/>
                        <a14:foregroundMark x1="14286" y1="83051" x2="14286" y2="83051"/>
                        <a14:foregroundMark x1="25630" y1="81780" x2="25630" y2="81780"/>
                        <a14:foregroundMark x1="36975" y1="79237" x2="36975" y2="79237"/>
                        <a14:foregroundMark x1="46639" y1="78814" x2="46639" y2="78814"/>
                        <a14:foregroundMark x1="53782" y1="80932" x2="53782" y2="80932"/>
                        <a14:foregroundMark x1="2521" y1="86441" x2="2521" y2="86441"/>
                        <a14:foregroundMark x1="21429" y1="19915" x2="21429" y2="19915"/>
                        <a14:backgroundMark x1="26891" y1="79237" x2="26891" y2="79237"/>
                        <a14:backgroundMark x1="54202" y1="79661" x2="54202" y2="796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071" y="72159"/>
            <a:ext cx="780432" cy="773874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AEC0D13-AC28-A238-B24F-D820497567D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40"/>
          <a:stretch/>
        </p:blipFill>
        <p:spPr bwMode="auto">
          <a:xfrm>
            <a:off x="11141740" y="184907"/>
            <a:ext cx="808964" cy="7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84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8C279-DE8B-468B-BC28-587297351CC5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58769B-FD91-4354-84DF-C542D236D279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82BB96F-937E-40FE-B31F-1177E06CAE16}"/>
              </a:ext>
            </a:extLst>
          </p:cNvPr>
          <p:cNvSpPr/>
          <p:nvPr/>
        </p:nvSpPr>
        <p:spPr>
          <a:xfrm>
            <a:off x="1" y="-81507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0E49727-5F3A-4B7C-9F70-3033700BF4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75846"/>
          <a:stretch/>
        </p:blipFill>
        <p:spPr>
          <a:xfrm>
            <a:off x="11454451" y="-34157"/>
            <a:ext cx="63689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6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9DB7B-3909-433D-9621-020AC3631DB6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02487E-DA75-40AD-AFB9-B7E66780091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42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891DE-9EFB-436C-8098-DA346D61F734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019AB3-A56A-40DC-B315-4C9AF1D9AEF0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0E68744-98E2-426C-83B1-36C8940E25AD}"/>
              </a:ext>
            </a:extLst>
          </p:cNvPr>
          <p:cNvSpPr/>
          <p:nvPr/>
        </p:nvSpPr>
        <p:spPr>
          <a:xfrm>
            <a:off x="1" y="-81507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9C981C18-2EFD-4D3F-BD4D-4CBA3D141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75846"/>
          <a:stretch/>
        </p:blipFill>
        <p:spPr>
          <a:xfrm>
            <a:off x="11454451" y="-34157"/>
            <a:ext cx="63689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9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8A4FD-48AA-4EB3-ADAB-90805DF574A9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19823B-989B-4FE0-A31C-A45838B716C6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E1441E3-BED5-4314-AD12-5C0797B2D374}"/>
              </a:ext>
            </a:extLst>
          </p:cNvPr>
          <p:cNvSpPr/>
          <p:nvPr/>
        </p:nvSpPr>
        <p:spPr>
          <a:xfrm>
            <a:off x="1" y="-81507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9D2644F1-5F4E-4427-A4D5-FE42ABBC5E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75846"/>
          <a:stretch/>
        </p:blipFill>
        <p:spPr>
          <a:xfrm>
            <a:off x="11454451" y="-34157"/>
            <a:ext cx="63689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83F5B-15CF-41AD-AAF7-C365C83FF08D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7C2566-FD93-41C5-8007-9C6D9D8DF86C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B793237-6AB1-464E-A9BE-3C65B01FFE69}"/>
              </a:ext>
            </a:extLst>
          </p:cNvPr>
          <p:cNvSpPr/>
          <p:nvPr/>
        </p:nvSpPr>
        <p:spPr>
          <a:xfrm>
            <a:off x="1" y="-81507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91E1973-C8C2-4368-9A64-373F345FB6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75846"/>
          <a:stretch/>
        </p:blipFill>
        <p:spPr>
          <a:xfrm>
            <a:off x="11454451" y="-34157"/>
            <a:ext cx="63689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421CDFC1-2EA1-4676-85FB-4FA10959D3DE}"/>
              </a:ext>
            </a:extLst>
          </p:cNvPr>
          <p:cNvSpPr/>
          <p:nvPr/>
        </p:nvSpPr>
        <p:spPr>
          <a:xfrm>
            <a:off x="1" y="-62971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22CF51B-32FA-479E-BA5A-F7AECC0E24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75846"/>
          <a:stretch/>
        </p:blipFill>
        <p:spPr>
          <a:xfrm>
            <a:off x="11454451" y="-34157"/>
            <a:ext cx="63689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1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A7D9F-B4F6-4B7D-8D30-9FDE43AA2DD2}" type="datetimeFigureOut">
              <a:rPr lang="zh-CN" altLang="en-US"/>
              <a:pPr>
                <a:defRPr/>
              </a:pPr>
              <a:t>2023-07-30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B07F97-2FC2-4714-850C-6700199D6194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5FA02E7-D2D7-445E-BD45-8B6645C89864}"/>
              </a:ext>
            </a:extLst>
          </p:cNvPr>
          <p:cNvSpPr/>
          <p:nvPr/>
        </p:nvSpPr>
        <p:spPr>
          <a:xfrm>
            <a:off x="1" y="-81507"/>
            <a:ext cx="12191999" cy="779339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FB1B6E9-8C0C-4BC8-9A27-75E386AF22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75846"/>
          <a:stretch/>
        </p:blipFill>
        <p:spPr>
          <a:xfrm>
            <a:off x="11454451" y="-34157"/>
            <a:ext cx="636897" cy="6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2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945931"/>
            <a:ext cx="10515600" cy="523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FDDF20E-E6AB-0530-5DE9-F4850A5A7D5C}"/>
              </a:ext>
            </a:extLst>
          </p:cNvPr>
          <p:cNvSpPr/>
          <p:nvPr userDrawn="1"/>
        </p:nvSpPr>
        <p:spPr>
          <a:xfrm>
            <a:off x="0" y="-38984"/>
            <a:ext cx="12191999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C25EC3D-4668-B916-E2E8-6103726A1AD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299" b="94253" l="2335" r="95720">
                        <a14:foregroundMark x1="36576" y1="12261" x2="36576" y2="12261"/>
                        <a14:foregroundMark x1="53307" y1="5364" x2="53307" y2="5364"/>
                        <a14:foregroundMark x1="44358" y1="6513" x2="44358" y2="6513"/>
                        <a14:foregroundMark x1="44747" y1="5747" x2="45525" y2="5747"/>
                        <a14:foregroundMark x1="45525" y1="4215" x2="45525" y2="4215"/>
                        <a14:foregroundMark x1="47860" y1="4215" x2="47860" y2="4215"/>
                        <a14:foregroundMark x1="49805" y1="4981" x2="49805" y2="4981"/>
                        <a14:foregroundMark x1="50973" y1="4981" x2="50973" y2="4981"/>
                        <a14:foregroundMark x1="51362" y1="5364" x2="48638" y2="4981"/>
                        <a14:foregroundMark x1="46304" y1="5364" x2="41634" y2="5747"/>
                        <a14:foregroundMark x1="39689" y1="5747" x2="43969" y2="4981"/>
                        <a14:foregroundMark x1="48638" y1="5747" x2="52529" y2="5747"/>
                        <a14:foregroundMark x1="46693" y1="5364" x2="48638" y2="5747"/>
                        <a14:foregroundMark x1="47471" y1="5364" x2="53307" y2="6130"/>
                        <a14:foregroundMark x1="59533" y1="6897" x2="61089" y2="7663"/>
                        <a14:foregroundMark x1="85992" y1="44061" x2="85992" y2="44061"/>
                        <a14:foregroundMark x1="87549" y1="39847" x2="89105" y2="42529"/>
                        <a14:foregroundMark x1="89105" y1="40613" x2="87160" y2="54023"/>
                        <a14:foregroundMark x1="93774" y1="45977" x2="93385" y2="51724"/>
                        <a14:foregroundMark x1="61089" y1="83908" x2="50973" y2="86207"/>
                        <a14:foregroundMark x1="61479" y1="91954" x2="56031" y2="92720"/>
                        <a14:foregroundMark x1="11284" y1="57471" x2="10506" y2="43295"/>
                        <a14:foregroundMark x1="4280" y1="47126" x2="4280" y2="50958"/>
                        <a14:foregroundMark x1="59144" y1="6513" x2="55642" y2="5364"/>
                        <a14:foregroundMark x1="53696" y1="5364" x2="56031" y2="5364"/>
                        <a14:foregroundMark x1="45914" y1="4981" x2="46693" y2="4981"/>
                        <a14:foregroundMark x1="45914" y1="5364" x2="47471" y2="5364"/>
                        <a14:foregroundMark x1="37743" y1="6513" x2="41245" y2="5747"/>
                        <a14:foregroundMark x1="37743" y1="5747" x2="39689" y2="5747"/>
                        <a14:foregroundMark x1="57588" y1="7280" x2="59533" y2="6513"/>
                        <a14:foregroundMark x1="61868" y1="47126" x2="63035" y2="46360"/>
                        <a14:foregroundMark x1="48249" y1="50958" x2="48249" y2="50958"/>
                        <a14:foregroundMark x1="41634" y1="3065" x2="41634" y2="3065"/>
                        <a14:foregroundMark x1="67704" y1="6130" x2="67704" y2="6130"/>
                        <a14:foregroundMark x1="68482" y1="6513" x2="70817" y2="8046"/>
                        <a14:foregroundMark x1="67704" y1="6513" x2="63813" y2="4598"/>
                        <a14:foregroundMark x1="55253" y1="3065" x2="45525" y2="2299"/>
                        <a14:foregroundMark x1="45914" y1="94636" x2="48249" y2="94253"/>
                        <a14:foregroundMark x1="44747" y1="2682" x2="46693" y2="2682"/>
                        <a14:foregroundMark x1="56420" y1="3065" x2="68093" y2="6513"/>
                        <a14:foregroundMark x1="95331" y1="40996" x2="95331" y2="60536"/>
                        <a14:foregroundMark x1="95331" y1="60536" x2="87160" y2="77011"/>
                        <a14:foregroundMark x1="87160" y1="77011" x2="73930" y2="90038"/>
                        <a14:foregroundMark x1="73930" y1="90038" x2="56031" y2="96935"/>
                        <a14:foregroundMark x1="56031" y1="96935" x2="36187" y2="95785"/>
                        <a14:foregroundMark x1="36187" y1="95785" x2="13696" y2="80814"/>
                        <a14:foregroundMark x1="2958" y1="63602" x2="2335" y2="62069"/>
                        <a14:foregroundMark x1="3269" y1="64368" x2="2958" y2="63602"/>
                        <a14:foregroundMark x1="3425" y1="64751" x2="3269" y2="64368"/>
                        <a14:foregroundMark x1="3466" y1="64853" x2="3425" y2="64751"/>
                        <a14:foregroundMark x1="2525" y1="60536" x2="6226" y2="30651"/>
                        <a14:foregroundMark x1="2477" y1="60920" x2="2525" y2="60536"/>
                        <a14:foregroundMark x1="2335" y1="62069" x2="2477" y2="60920"/>
                        <a14:foregroundMark x1="6226" y1="30651" x2="15175" y2="16858"/>
                        <a14:foregroundMark x1="15175" y1="16858" x2="28794" y2="7663"/>
                        <a14:foregroundMark x1="28794" y1="7663" x2="43191" y2="3065"/>
                        <a14:foregroundMark x1="43191" y1="3065" x2="43191" y2="3065"/>
                        <a14:foregroundMark x1="95720" y1="40996" x2="95331" y2="59387"/>
                        <a14:foregroundMark x1="2724" y1="41762" x2="2724" y2="55172"/>
                        <a14:foregroundMark x1="80934" y1="30651" x2="80934" y2="30651"/>
                        <a14:foregroundMark x1="81712" y1="29502" x2="87160" y2="37548"/>
                        <a14:foregroundMark x1="86770" y1="32184" x2="89105" y2="36015"/>
                        <a14:foregroundMark x1="14786" y1="27203" x2="9339" y2="42146"/>
                        <a14:foregroundMark x1="68482" y1="6513" x2="68482" y2="6513"/>
                        <a14:foregroundMark x1="67704" y1="6130" x2="69261" y2="7280"/>
                        <a14:backgroundMark x1="87160" y1="9962" x2="87160" y2="9962"/>
                        <a14:backgroundMark x1="76654" y1="5747" x2="88327" y2="13793"/>
                        <a14:backgroundMark x1="74319" y1="8046" x2="87549" y2="18391"/>
                        <a14:backgroundMark x1="87549" y1="18391" x2="94942" y2="32184"/>
                        <a14:backgroundMark x1="94942" y1="32184" x2="96815" y2="40996"/>
                        <a14:backgroundMark x1="97582" y1="60536" x2="97511" y2="61512"/>
                        <a14:backgroundMark x1="87957" y1="77368" x2="87835" y2="77534"/>
                        <a14:backgroundMark x1="74832" y1="90736" x2="74638" y2="90874"/>
                        <a14:backgroundMark x1="56766" y1="97801" x2="56581" y2="97818"/>
                        <a14:backgroundMark x1="31206" y1="96538" x2="19844" y2="93487"/>
                        <a14:backgroundMark x1="37751" y1="98296" x2="37309" y2="98177"/>
                        <a14:backgroundMark x1="10193" y1="81994" x2="3113" y2="73563"/>
                        <a14:backgroundMark x1="11253" y1="83256" x2="10298" y2="82119"/>
                        <a14:backgroundMark x1="19844" y1="93487" x2="11381" y2="83409"/>
                        <a14:backgroundMark x1="1767" y1="41762" x2="1556" y2="36782"/>
                        <a14:backgroundMark x1="2633" y1="62224" x2="2594" y2="61299"/>
                        <a14:backgroundMark x1="3113" y1="73563" x2="2664" y2="62966"/>
                        <a14:backgroundMark x1="1556" y1="36782" x2="10117" y2="14559"/>
                        <a14:backgroundMark x1="10117" y1="14559" x2="22818" y2="7648"/>
                        <a14:backgroundMark x1="29472" y1="6213" x2="29579" y2="6206"/>
                        <a14:backgroundMark x1="72160" y1="6746" x2="76654" y2="7280"/>
                        <a14:backgroundMark x1="72926" y1="6513" x2="72493" y2="6424"/>
                        <a14:backgroundMark x1="76654" y1="7280" x2="72926" y2="6513"/>
                        <a14:backgroundMark x1="30739" y1="4215" x2="30123" y2="4822"/>
                        <a14:backgroundMark x1="2724" y1="65134" x2="8560" y2="79310"/>
                        <a14:backgroundMark x1="8560" y1="79310" x2="5447" y2="72797"/>
                        <a14:backgroundMark x1="8560" y1="78161" x2="12062" y2="81992"/>
                        <a14:backgroundMark x1="2335" y1="65134" x2="2335" y2="64368"/>
                        <a14:backgroundMark x1="3502" y1="64751" x2="3502" y2="64751"/>
                        <a14:backgroundMark x1="2724" y1="64751" x2="2724" y2="64751"/>
                        <a14:backgroundMark x1="2724" y1="64368" x2="2724" y2="64368"/>
                        <a14:backgroundMark x1="2724" y1="63602" x2="2724" y2="63602"/>
                        <a14:backgroundMark x1="3113" y1="63602" x2="3113" y2="63602"/>
                        <a14:backgroundMark x1="1556" y1="60920" x2="1556" y2="60920"/>
                        <a14:backgroundMark x1="1556" y1="60536" x2="1556" y2="60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025" y="93411"/>
            <a:ext cx="795809" cy="808194"/>
          </a:xfrm>
          <a:prstGeom prst="rect">
            <a:avLst/>
          </a:prstGeom>
          <a:noFill/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69368EA-33F0-C8A2-42BF-DF3C00F69C1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390" b="97034" l="2521" r="97059">
                        <a14:foregroundMark x1="31933" y1="21610" x2="31933" y2="21610"/>
                        <a14:foregroundMark x1="58403" y1="5932" x2="58403" y2="5932"/>
                        <a14:foregroundMark x1="57983" y1="3814" x2="60504" y2="3390"/>
                        <a14:foregroundMark x1="32773" y1="19915" x2="31933" y2="22034"/>
                        <a14:foregroundMark x1="28992" y1="22881" x2="31933" y2="17373"/>
                        <a14:foregroundMark x1="32773" y1="22458" x2="27311" y2="19068"/>
                        <a14:foregroundMark x1="28151" y1="26695" x2="23950" y2="19492"/>
                        <a14:foregroundMark x1="44538" y1="40254" x2="44538" y2="40254"/>
                        <a14:foregroundMark x1="6723" y1="91949" x2="6723" y2="91949"/>
                        <a14:foregroundMark x1="87815" y1="94492" x2="87815" y2="94492"/>
                        <a14:foregroundMark x1="94118" y1="97034" x2="94118" y2="97034"/>
                        <a14:foregroundMark x1="95798" y1="96610" x2="95798" y2="96610"/>
                        <a14:foregroundMark x1="97059" y1="97034" x2="97059" y2="97034"/>
                        <a14:foregroundMark x1="14286" y1="83051" x2="14286" y2="83051"/>
                        <a14:foregroundMark x1="25630" y1="81780" x2="25630" y2="81780"/>
                        <a14:foregroundMark x1="36975" y1="79237" x2="36975" y2="79237"/>
                        <a14:foregroundMark x1="46639" y1="78814" x2="46639" y2="78814"/>
                        <a14:foregroundMark x1="53782" y1="80932" x2="53782" y2="80932"/>
                        <a14:foregroundMark x1="2521" y1="86441" x2="2521" y2="86441"/>
                        <a14:foregroundMark x1="21429" y1="19915" x2="21429" y2="19915"/>
                        <a14:backgroundMark x1="26891" y1="79237" x2="26891" y2="79237"/>
                        <a14:backgroundMark x1="54202" y1="79661" x2="54202" y2="796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071" y="72159"/>
            <a:ext cx="780432" cy="7738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F958DD-A22F-D1C1-49DF-4EDD2CE28B2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40"/>
          <a:stretch/>
        </p:blipFill>
        <p:spPr bwMode="auto">
          <a:xfrm>
            <a:off x="11141740" y="184907"/>
            <a:ext cx="808964" cy="7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37">
            <a:extLst>
              <a:ext uri="{FF2B5EF4-FFF2-40B4-BE49-F238E27FC236}">
                <a16:creationId xmlns:a16="http://schemas.microsoft.com/office/drawing/2014/main" id="{18CD7864-6E88-EBDC-2E48-B53292A3AA3C}"/>
              </a:ext>
            </a:extLst>
          </p:cNvPr>
          <p:cNvSpPr/>
          <p:nvPr userDrawn="1"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360000" algn="l" rtl="0" eaLnBrk="0" fontAlgn="base" hangingPunct="0">
        <a:lnSpc>
          <a:spcPct val="100000"/>
        </a:lnSpc>
        <a:spcBef>
          <a:spcPts val="1000"/>
        </a:spcBef>
        <a:spcAft>
          <a:spcPct val="0"/>
        </a:spcAft>
        <a:buClr>
          <a:srgbClr val="044875"/>
        </a:buClr>
        <a:buFont typeface="Wingdings" panose="05000000000000000000" pitchFamily="2" charset="2"/>
        <a:buChar char="n"/>
        <a:defRPr sz="2800" kern="1200" baseline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1pPr>
      <a:lvl2pPr marL="685800" indent="-360000" algn="l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44875"/>
        </a:buClr>
        <a:buFont typeface="Wingdings" panose="05000000000000000000" pitchFamily="2" charset="2"/>
        <a:buChar char="n"/>
        <a:defRPr sz="2400" kern="1200" baseline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2pPr>
      <a:lvl3pPr marL="1143000" indent="-360000" algn="l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44875"/>
        </a:buClr>
        <a:buFont typeface="Wingdings" panose="05000000000000000000" pitchFamily="2" charset="2"/>
        <a:buChar char="p"/>
        <a:defRPr sz="2000" kern="1200" baseline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3pPr>
      <a:lvl4pPr marL="1600200" indent="-360000" algn="l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44875"/>
        </a:buClr>
        <a:buFont typeface="Wingdings" panose="05000000000000000000" pitchFamily="2" charset="2"/>
        <a:buChar char="p"/>
        <a:defRPr kern="1200" baseline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4pPr>
      <a:lvl5pPr marL="2057400" indent="-360000" algn="l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44875"/>
        </a:buClr>
        <a:buFont typeface="Wingdings" panose="05000000000000000000" pitchFamily="2" charset="2"/>
        <a:buChar char="p"/>
        <a:defRPr kern="1200" baseline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391E6C7D-1D0E-6EB4-5B2E-3CB451665D80}"/>
              </a:ext>
            </a:extLst>
          </p:cNvPr>
          <p:cNvSpPr/>
          <p:nvPr/>
        </p:nvSpPr>
        <p:spPr>
          <a:xfrm>
            <a:off x="0" y="-38984"/>
            <a:ext cx="12191999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2010569" y="2239272"/>
            <a:ext cx="817086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spc="3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BSTT: A Bayesian Spatial-Temporal Transformer for Sleep Staging </a:t>
            </a:r>
          </a:p>
        </p:txBody>
      </p:sp>
      <p:grpSp>
        <p:nvGrpSpPr>
          <p:cNvPr id="59" name="组合 58"/>
          <p:cNvGrpSpPr>
            <a:grpSpLocks/>
          </p:cNvGrpSpPr>
          <p:nvPr/>
        </p:nvGrpSpPr>
        <p:grpSpPr bwMode="auto">
          <a:xfrm>
            <a:off x="4154488" y="3452813"/>
            <a:ext cx="3846512" cy="361950"/>
            <a:chOff x="4154888" y="3453573"/>
            <a:chExt cx="3846874" cy="361046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71329336-589A-471B-8820-60EF83EA2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584" y="3983082"/>
            <a:ext cx="3956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Yuchen Liu, </a:t>
            </a:r>
            <a:r>
              <a:rPr lang="en-US" altLang="zh-CN" sz="2000" dirty="0" err="1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Ziyu</a:t>
            </a:r>
            <a:r>
              <a:rPr lang="en-US" altLang="zh-CN" sz="2000" dirty="0"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Jia</a:t>
            </a:r>
            <a:endParaRPr lang="zh-CN" altLang="en-US" sz="2000" dirty="0"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A443220-ECDB-C721-0390-2097ED78D6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99" b="94253" l="2335" r="95720">
                        <a14:foregroundMark x1="36576" y1="12261" x2="36576" y2="12261"/>
                        <a14:foregroundMark x1="53307" y1="5364" x2="53307" y2="5364"/>
                        <a14:foregroundMark x1="44358" y1="6513" x2="44358" y2="6513"/>
                        <a14:foregroundMark x1="44747" y1="5747" x2="45525" y2="5747"/>
                        <a14:foregroundMark x1="45525" y1="4215" x2="45525" y2="4215"/>
                        <a14:foregroundMark x1="47860" y1="4215" x2="47860" y2="4215"/>
                        <a14:foregroundMark x1="49805" y1="4981" x2="49805" y2="4981"/>
                        <a14:foregroundMark x1="50973" y1="4981" x2="50973" y2="4981"/>
                        <a14:foregroundMark x1="51362" y1="5364" x2="48638" y2="4981"/>
                        <a14:foregroundMark x1="46304" y1="5364" x2="41634" y2="5747"/>
                        <a14:foregroundMark x1="39689" y1="5747" x2="43969" y2="4981"/>
                        <a14:foregroundMark x1="48638" y1="5747" x2="52529" y2="5747"/>
                        <a14:foregroundMark x1="46693" y1="5364" x2="48638" y2="5747"/>
                        <a14:foregroundMark x1="47471" y1="5364" x2="53307" y2="6130"/>
                        <a14:foregroundMark x1="59533" y1="6897" x2="61089" y2="7663"/>
                        <a14:foregroundMark x1="85992" y1="44061" x2="85992" y2="44061"/>
                        <a14:foregroundMark x1="87549" y1="39847" x2="89105" y2="42529"/>
                        <a14:foregroundMark x1="89105" y1="40613" x2="87160" y2="54023"/>
                        <a14:foregroundMark x1="93774" y1="45977" x2="93385" y2="51724"/>
                        <a14:foregroundMark x1="61089" y1="83908" x2="50973" y2="86207"/>
                        <a14:foregroundMark x1="61479" y1="91954" x2="56031" y2="92720"/>
                        <a14:foregroundMark x1="11284" y1="57471" x2="10506" y2="43295"/>
                        <a14:foregroundMark x1="4280" y1="47126" x2="4280" y2="50958"/>
                        <a14:foregroundMark x1="59144" y1="6513" x2="55642" y2="5364"/>
                        <a14:foregroundMark x1="53696" y1="5364" x2="56031" y2="5364"/>
                        <a14:foregroundMark x1="45914" y1="4981" x2="46693" y2="4981"/>
                        <a14:foregroundMark x1="45914" y1="5364" x2="47471" y2="5364"/>
                        <a14:foregroundMark x1="37743" y1="6513" x2="41245" y2="5747"/>
                        <a14:foregroundMark x1="37743" y1="5747" x2="39689" y2="5747"/>
                        <a14:foregroundMark x1="57588" y1="7280" x2="59533" y2="6513"/>
                        <a14:foregroundMark x1="61868" y1="47126" x2="63035" y2="46360"/>
                        <a14:foregroundMark x1="48249" y1="50958" x2="48249" y2="50958"/>
                        <a14:foregroundMark x1="41634" y1="3065" x2="41634" y2="3065"/>
                        <a14:foregroundMark x1="67704" y1="6130" x2="67704" y2="6130"/>
                        <a14:foregroundMark x1="68482" y1="6513" x2="70817" y2="8046"/>
                        <a14:foregroundMark x1="67704" y1="6513" x2="63813" y2="4598"/>
                        <a14:foregroundMark x1="55253" y1="3065" x2="45525" y2="2299"/>
                        <a14:foregroundMark x1="45914" y1="94636" x2="48249" y2="94253"/>
                        <a14:foregroundMark x1="44747" y1="2682" x2="46693" y2="2682"/>
                        <a14:foregroundMark x1="56420" y1="3065" x2="68093" y2="6513"/>
                        <a14:foregroundMark x1="95331" y1="40996" x2="95331" y2="60536"/>
                        <a14:foregroundMark x1="95331" y1="60536" x2="87160" y2="77011"/>
                        <a14:foregroundMark x1="87160" y1="77011" x2="73930" y2="90038"/>
                        <a14:foregroundMark x1="73930" y1="90038" x2="56031" y2="96935"/>
                        <a14:foregroundMark x1="56031" y1="96935" x2="36187" y2="95785"/>
                        <a14:foregroundMark x1="36187" y1="95785" x2="13696" y2="80814"/>
                        <a14:foregroundMark x1="2958" y1="63602" x2="2335" y2="62069"/>
                        <a14:foregroundMark x1="3269" y1="64368" x2="2958" y2="63602"/>
                        <a14:foregroundMark x1="3425" y1="64751" x2="3269" y2="64368"/>
                        <a14:foregroundMark x1="3466" y1="64853" x2="3425" y2="64751"/>
                        <a14:foregroundMark x1="2525" y1="60536" x2="6226" y2="30651"/>
                        <a14:foregroundMark x1="2477" y1="60920" x2="2525" y2="60536"/>
                        <a14:foregroundMark x1="2335" y1="62069" x2="2477" y2="60920"/>
                        <a14:foregroundMark x1="6226" y1="30651" x2="15175" y2="16858"/>
                        <a14:foregroundMark x1="15175" y1="16858" x2="28794" y2="7663"/>
                        <a14:foregroundMark x1="28794" y1="7663" x2="43191" y2="3065"/>
                        <a14:foregroundMark x1="43191" y1="3065" x2="43191" y2="3065"/>
                        <a14:foregroundMark x1="95720" y1="40996" x2="95331" y2="59387"/>
                        <a14:foregroundMark x1="2724" y1="41762" x2="2724" y2="55172"/>
                        <a14:foregroundMark x1="80934" y1="30651" x2="80934" y2="30651"/>
                        <a14:foregroundMark x1="81712" y1="29502" x2="87160" y2="37548"/>
                        <a14:foregroundMark x1="86770" y1="32184" x2="89105" y2="36015"/>
                        <a14:foregroundMark x1="14786" y1="27203" x2="9339" y2="42146"/>
                        <a14:foregroundMark x1="68482" y1="6513" x2="68482" y2="6513"/>
                        <a14:foregroundMark x1="67704" y1="6130" x2="69261" y2="7280"/>
                        <a14:backgroundMark x1="87160" y1="9962" x2="87160" y2="9962"/>
                        <a14:backgroundMark x1="76654" y1="5747" x2="88327" y2="13793"/>
                        <a14:backgroundMark x1="74319" y1="8046" x2="87549" y2="18391"/>
                        <a14:backgroundMark x1="87549" y1="18391" x2="94942" y2="32184"/>
                        <a14:backgroundMark x1="94942" y1="32184" x2="96815" y2="40996"/>
                        <a14:backgroundMark x1="97582" y1="60536" x2="97511" y2="61512"/>
                        <a14:backgroundMark x1="87957" y1="77368" x2="87835" y2="77534"/>
                        <a14:backgroundMark x1="74832" y1="90736" x2="74638" y2="90874"/>
                        <a14:backgroundMark x1="56766" y1="97801" x2="56581" y2="97818"/>
                        <a14:backgroundMark x1="31206" y1="96538" x2="19844" y2="93487"/>
                        <a14:backgroundMark x1="37751" y1="98296" x2="37309" y2="98177"/>
                        <a14:backgroundMark x1="10193" y1="81994" x2="3113" y2="73563"/>
                        <a14:backgroundMark x1="11253" y1="83256" x2="10298" y2="82119"/>
                        <a14:backgroundMark x1="19844" y1="93487" x2="11381" y2="83409"/>
                        <a14:backgroundMark x1="1767" y1="41762" x2="1556" y2="36782"/>
                        <a14:backgroundMark x1="2633" y1="62224" x2="2594" y2="61299"/>
                        <a14:backgroundMark x1="3113" y1="73563" x2="2664" y2="62966"/>
                        <a14:backgroundMark x1="1556" y1="36782" x2="10117" y2="14559"/>
                        <a14:backgroundMark x1="10117" y1="14559" x2="22818" y2="7648"/>
                        <a14:backgroundMark x1="29472" y1="6213" x2="29579" y2="6206"/>
                        <a14:backgroundMark x1="72160" y1="6746" x2="76654" y2="7280"/>
                        <a14:backgroundMark x1="72926" y1="6513" x2="72493" y2="6424"/>
                        <a14:backgroundMark x1="76654" y1="7280" x2="72926" y2="6513"/>
                        <a14:backgroundMark x1="30739" y1="4215" x2="30123" y2="4822"/>
                        <a14:backgroundMark x1="2724" y1="65134" x2="8560" y2="79310"/>
                        <a14:backgroundMark x1="8560" y1="79310" x2="5447" y2="72797"/>
                        <a14:backgroundMark x1="8560" y1="78161" x2="12062" y2="81992"/>
                        <a14:backgroundMark x1="2335" y1="65134" x2="2335" y2="64368"/>
                        <a14:backgroundMark x1="3502" y1="64751" x2="3502" y2="64751"/>
                        <a14:backgroundMark x1="2724" y1="64751" x2="2724" y2="64751"/>
                        <a14:backgroundMark x1="2724" y1="64368" x2="2724" y2="64368"/>
                        <a14:backgroundMark x1="2724" y1="63602" x2="2724" y2="63602"/>
                        <a14:backgroundMark x1="3113" y1="63602" x2="3113" y2="63602"/>
                        <a14:backgroundMark x1="1556" y1="60920" x2="1556" y2="60920"/>
                        <a14:backgroundMark x1="1556" y1="60536" x2="1556" y2="60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025" y="93411"/>
            <a:ext cx="795809" cy="808194"/>
          </a:xfrm>
          <a:prstGeom prst="rect">
            <a:avLst/>
          </a:prstGeom>
          <a:noFill/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5F4E2BF-582E-B664-4352-B4C8581FF5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390" b="97034" l="2521" r="97059">
                        <a14:foregroundMark x1="31933" y1="21610" x2="31933" y2="21610"/>
                        <a14:foregroundMark x1="58403" y1="5932" x2="58403" y2="5932"/>
                        <a14:foregroundMark x1="57983" y1="3814" x2="60504" y2="3390"/>
                        <a14:foregroundMark x1="32773" y1="19915" x2="31933" y2="22034"/>
                        <a14:foregroundMark x1="28992" y1="22881" x2="31933" y2="17373"/>
                        <a14:foregroundMark x1="32773" y1="22458" x2="27311" y2="19068"/>
                        <a14:foregroundMark x1="28151" y1="26695" x2="23950" y2="19492"/>
                        <a14:foregroundMark x1="44538" y1="40254" x2="44538" y2="40254"/>
                        <a14:foregroundMark x1="6723" y1="91949" x2="6723" y2="91949"/>
                        <a14:foregroundMark x1="87815" y1="94492" x2="87815" y2="94492"/>
                        <a14:foregroundMark x1="94118" y1="97034" x2="94118" y2="97034"/>
                        <a14:foregroundMark x1="95798" y1="96610" x2="95798" y2="96610"/>
                        <a14:foregroundMark x1="97059" y1="97034" x2="97059" y2="97034"/>
                        <a14:foregroundMark x1="14286" y1="83051" x2="14286" y2="83051"/>
                        <a14:foregroundMark x1="25630" y1="81780" x2="25630" y2="81780"/>
                        <a14:foregroundMark x1="36975" y1="79237" x2="36975" y2="79237"/>
                        <a14:foregroundMark x1="46639" y1="78814" x2="46639" y2="78814"/>
                        <a14:foregroundMark x1="53782" y1="80932" x2="53782" y2="80932"/>
                        <a14:foregroundMark x1="2521" y1="86441" x2="2521" y2="86441"/>
                        <a14:foregroundMark x1="21429" y1="19915" x2="21429" y2="19915"/>
                        <a14:backgroundMark x1="26891" y1="79237" x2="26891" y2="79237"/>
                        <a14:backgroundMark x1="54202" y1="79661" x2="54202" y2="796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071" y="72159"/>
            <a:ext cx="780432" cy="773874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22C5BB1-FB73-E51B-42F6-86308446A1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40"/>
          <a:stretch/>
        </p:blipFill>
        <p:spPr bwMode="auto">
          <a:xfrm>
            <a:off x="11141740" y="184907"/>
            <a:ext cx="808964" cy="7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37">
            <a:extLst>
              <a:ext uri="{FF2B5EF4-FFF2-40B4-BE49-F238E27FC236}">
                <a16:creationId xmlns:a16="http://schemas.microsoft.com/office/drawing/2014/main" id="{7599EBDA-53ED-3505-C202-A4425B3584E1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364685" y="130323"/>
            <a:ext cx="277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Visual analysis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239881" y="902183"/>
            <a:ext cx="11653850" cy="561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We visualize the spatial relationship graph on the MASS-SS3 dataset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It has been revealed that during light sleep, cerebral blood flow (CBF) and cerebral metabolic rate (CMR) are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only about 3% to 10% lower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than those of wakefulness while during deep sleep (Madsen &amp; </a:t>
            </a:r>
            <a:r>
              <a:rPr lang="en-US" altLang="zh-CN" sz="1800" dirty="0" err="1">
                <a:solidFill>
                  <a:srgbClr val="222222"/>
                </a:solidFill>
                <a:latin typeface="arial" panose="020B0604020202020204" pitchFamily="34" charset="0"/>
              </a:rPr>
              <a:t>Vorstrup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, 1991). Synaptic connection activity is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directly correlated with CBF and CMR, which is consistent with our connection intensity graph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8AA9E94-FB23-4367-F2F9-C523AC91D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48" y="3578964"/>
            <a:ext cx="9342946" cy="267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4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364685" y="130323"/>
            <a:ext cx="277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Visual analysis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239880" y="902183"/>
            <a:ext cx="11621193" cy="215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We visualize the temporal relationship graph on the MASS-SS3 dataset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Previous studies have shown that the stability of the unchanging period is stronger, and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sleep instability is the basis of sleep transition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(Bassi et al., 2009), which is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consistent with our experimental results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44DBE63-4B46-76AD-3DDD-3C2D0C834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37" y="3053602"/>
            <a:ext cx="9497877" cy="294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3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5029480" y="54974"/>
            <a:ext cx="192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65F5C08A-2CE6-FF4A-AF06-D1A74D56F965}"/>
              </a:ext>
            </a:extLst>
          </p:cNvPr>
          <p:cNvSpPr txBox="1">
            <a:spLocks/>
          </p:cNvSpPr>
          <p:nvPr/>
        </p:nvSpPr>
        <p:spPr bwMode="auto">
          <a:xfrm>
            <a:off x="382660" y="922072"/>
            <a:ext cx="11426680" cy="520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Conclusion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16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First attempt to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combine Bayesian relational inference with spatial-temporal Transformer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for sleep staging.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16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Effectively improves the efficiency of the sleep staging task model.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18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CN" sz="16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Extensive visual analysis experiments demonstrate that the proposed model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has a certain degree of interpretability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altLang="zh-CN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Future work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16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The relation intensity graphs generated by the Bayesian relation inference is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consistent with the existing research and helps to reveal the potential working mechanism of our model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6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16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BSTT is a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general framework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for inferring the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spatial-temporal relationships of EEG signals</a:t>
            </a:r>
            <a:r>
              <a:rPr lang="en-US" altLang="zh-CN" sz="1800" dirty="0">
                <a:latin typeface="arial" panose="020B0604020202020204" pitchFamily="34" charset="0"/>
              </a:rPr>
              <a:t>. </a:t>
            </a:r>
            <a:b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zh-CN" sz="16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It could be used for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other EEG tasks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such as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emotion recognition or motor image classification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3726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2281763" y="2581515"/>
            <a:ext cx="817086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spc="6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4400" b="1" spc="600" dirty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grpSp>
        <p:nvGrpSpPr>
          <p:cNvPr id="26" name="组合 25"/>
          <p:cNvGrpSpPr>
            <a:grpSpLocks/>
          </p:cNvGrpSpPr>
          <p:nvPr/>
        </p:nvGrpSpPr>
        <p:grpSpPr bwMode="auto">
          <a:xfrm>
            <a:off x="4154488" y="3452813"/>
            <a:ext cx="3846512" cy="361950"/>
            <a:chOff x="4154888" y="3453573"/>
            <a:chExt cx="3846874" cy="361046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/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891933" y="36917"/>
            <a:ext cx="240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Introduction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65F5C08A-2CE6-FF4A-AF06-D1A74D56F965}"/>
              </a:ext>
            </a:extLst>
          </p:cNvPr>
          <p:cNvSpPr txBox="1">
            <a:spLocks/>
          </p:cNvSpPr>
          <p:nvPr/>
        </p:nvSpPr>
        <p:spPr bwMode="auto">
          <a:xfrm>
            <a:off x="326065" y="967149"/>
            <a:ext cx="1157531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Significance of sleep</a:t>
            </a:r>
            <a:br>
              <a:rPr lang="en-US" altLang="zh-CN" sz="2000" b="1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Restore bodily functions.</a:t>
            </a:r>
            <a:br>
              <a:rPr lang="en-US" altLang="zh-CN" sz="2000" b="1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Synthesis of hormones needed by the body.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Effects of poor sleep - cognitive, psychological, physiological.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1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rgbClr val="2222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Current problems in the field of sleep staging</a:t>
            </a:r>
            <a:br>
              <a:rPr lang="en-US" altLang="zh-CN" sz="2000" b="1" dirty="0">
                <a:solidFill>
                  <a:srgbClr val="2222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Manual sleep staging is time-consuming and labor-intensive.</a:t>
            </a:r>
            <a:br>
              <a:rPr lang="en-US" altLang="zh-CN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altLang="zh-CN" sz="24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Current automated sleep staging methods still have some drawbacks.</a:t>
            </a:r>
            <a:endParaRPr lang="en-US" altLang="zh-CN" sz="2000" b="1" dirty="0">
              <a:solidFill>
                <a:srgbClr val="22222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18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92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963040" y="79442"/>
            <a:ext cx="2265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Related work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65F5C08A-2CE6-FF4A-AF06-D1A74D56F965}"/>
              </a:ext>
            </a:extLst>
          </p:cNvPr>
          <p:cNvSpPr txBox="1">
            <a:spLocks/>
          </p:cNvSpPr>
          <p:nvPr/>
        </p:nvSpPr>
        <p:spPr bwMode="auto">
          <a:xfrm>
            <a:off x="308343" y="1165958"/>
            <a:ext cx="11575312" cy="25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Existing work has achieved a good level of staging, but there are still shortcomings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Traditional machine learning methods require manually extracted features and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rely on expert knowledge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Early deep learning methods use CNN, RNN and other methods suffer from </a:t>
            </a:r>
            <a:r>
              <a:rPr lang="en-US" altLang="zh-CN" sz="18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inadequate feature extraction</a:t>
            </a:r>
            <a: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Current more advanced deep learning methods extract both temporal and spatial features, but still </a:t>
            </a:r>
            <a:r>
              <a:rPr lang="en-US" altLang="zh-CN" sz="18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do not model the spatial-temporal relationships of the brain.</a:t>
            </a:r>
            <a:endParaRPr lang="en-US" altLang="zh-CN" sz="18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5EFF42D-C485-921C-A5F6-4555CCC04E45}"/>
              </a:ext>
            </a:extLst>
          </p:cNvPr>
          <p:cNvSpPr/>
          <p:nvPr/>
        </p:nvSpPr>
        <p:spPr>
          <a:xfrm>
            <a:off x="1163565" y="4797630"/>
            <a:ext cx="21019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Traditional machine learning methods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EC9959F1-A0A0-02C2-764F-98C527F18E60}"/>
              </a:ext>
            </a:extLst>
          </p:cNvPr>
          <p:cNvCxnSpPr>
            <a:cxnSpLocks/>
          </p:cNvCxnSpPr>
          <p:nvPr/>
        </p:nvCxnSpPr>
        <p:spPr>
          <a:xfrm>
            <a:off x="3455502" y="5254830"/>
            <a:ext cx="1246909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FB6DCB74-AA90-E624-37C0-D7C8714FE9A0}"/>
              </a:ext>
            </a:extLst>
          </p:cNvPr>
          <p:cNvSpPr/>
          <p:nvPr/>
        </p:nvSpPr>
        <p:spPr>
          <a:xfrm>
            <a:off x="8425327" y="4797630"/>
            <a:ext cx="21019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Advanced deep learning methods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4B8F72A-D56E-228A-5BF8-AD7B1D005A3D}"/>
              </a:ext>
            </a:extLst>
          </p:cNvPr>
          <p:cNvSpPr/>
          <p:nvPr/>
        </p:nvSpPr>
        <p:spPr>
          <a:xfrm>
            <a:off x="4794446" y="4797630"/>
            <a:ext cx="21019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Early deep learning methods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B72A9350-4EE0-BF9C-1696-43C919EC21FC}"/>
              </a:ext>
            </a:extLst>
          </p:cNvPr>
          <p:cNvCxnSpPr>
            <a:cxnSpLocks/>
          </p:cNvCxnSpPr>
          <p:nvPr/>
        </p:nvCxnSpPr>
        <p:spPr>
          <a:xfrm>
            <a:off x="7086383" y="5254830"/>
            <a:ext cx="1246909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670C5762-1DD9-8CA6-D1D4-9F44F7179554}"/>
              </a:ext>
            </a:extLst>
          </p:cNvPr>
          <p:cNvSpPr txBox="1"/>
          <p:nvPr/>
        </p:nvSpPr>
        <p:spPr>
          <a:xfrm>
            <a:off x="1169503" y="5985163"/>
            <a:ext cx="2095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rgbClr val="22222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Rely on expert knowledge</a:t>
            </a:r>
            <a:endParaRPr lang="zh-CN" altLang="en-US" b="1" dirty="0">
              <a:solidFill>
                <a:srgbClr val="22222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8E79D29-C43A-3BB1-76A1-6C1182F2FD8B}"/>
              </a:ext>
            </a:extLst>
          </p:cNvPr>
          <p:cNvSpPr txBox="1"/>
          <p:nvPr/>
        </p:nvSpPr>
        <p:spPr>
          <a:xfrm>
            <a:off x="4891933" y="5990502"/>
            <a:ext cx="2095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rgbClr val="22222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Inadequate feature extraction</a:t>
            </a:r>
            <a:endParaRPr lang="zh-CN" altLang="en-US" b="1" dirty="0">
              <a:solidFill>
                <a:srgbClr val="22222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5AD7160-F8BB-7D87-5883-98DCDFEBEFAC}"/>
              </a:ext>
            </a:extLst>
          </p:cNvPr>
          <p:cNvSpPr txBox="1"/>
          <p:nvPr/>
        </p:nvSpPr>
        <p:spPr>
          <a:xfrm>
            <a:off x="8431265" y="5823350"/>
            <a:ext cx="20959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 modelling of spatial-temporal relationships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011457" y="93528"/>
            <a:ext cx="416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Challenges and solutions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65F5C08A-2CE6-FF4A-AF06-D1A74D56F965}"/>
              </a:ext>
            </a:extLst>
          </p:cNvPr>
          <p:cNvSpPr txBox="1">
            <a:spLocks/>
          </p:cNvSpPr>
          <p:nvPr/>
        </p:nvSpPr>
        <p:spPr bwMode="auto">
          <a:xfrm>
            <a:off x="308343" y="875569"/>
            <a:ext cx="11575312" cy="220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Challenges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Traditional machine learning methods require manually extracted features and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rely on expert knowledge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Most advanced work considers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only one aspect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of the brain's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spatial and temporal relations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b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CN" sz="1800" b="1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Existing methods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cannot adaptively infer spatial-temporal relations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of the brain under different sleep stages.</a:t>
            </a: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93463F0-0BFF-52A0-95C4-0F6075C05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F6E8E744-95D4-A751-FA79-1F8043A79657}"/>
              </a:ext>
            </a:extLst>
          </p:cNvPr>
          <p:cNvSpPr txBox="1">
            <a:spLocks/>
          </p:cNvSpPr>
          <p:nvPr/>
        </p:nvSpPr>
        <p:spPr bwMode="auto">
          <a:xfrm>
            <a:off x="308343" y="3429000"/>
            <a:ext cx="11575312" cy="293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Solutions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Bayesian relational inference component :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adaptively infer spatial-temporal relations of brain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CN" sz="2000" dirty="0">
                <a:solidFill>
                  <a:srgbClr val="222222"/>
                </a:solidFill>
                <a:latin typeface="arial" panose="020B0604020202020204" pitchFamily="34" charset="0"/>
              </a:rPr>
              <a:t> Spatial-temporal transformer architecture: </a:t>
            </a: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</a:rPr>
              <a:t>simultaneously model spatial-temporal relations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br>
              <a:rPr lang="en-US" altLang="zh-CN" sz="20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 Experimental results: </a:t>
            </a:r>
            <a:r>
              <a:rPr lang="en-US" altLang="zh-CN" sz="1800" dirty="0">
                <a:latin typeface="arial" panose="020B0604020202020204" pitchFamily="34" charset="0"/>
              </a:rPr>
              <a:t>BSTT achieves the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state-of-the-art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1800" dirty="0">
                <a:latin typeface="arial" panose="020B0604020202020204" pitchFamily="34" charset="0"/>
              </a:rPr>
              <a:t>in multiple sleep staging datasets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V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isual analysis: BSTT has a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certain degree of interpretability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for sleep staging.</a:t>
            </a:r>
          </a:p>
        </p:txBody>
      </p:sp>
    </p:spTree>
    <p:extLst>
      <p:ext uri="{BB962C8B-B14F-4D97-AF65-F5344CB8AC3E}">
        <p14:creationId xmlns:p14="http://schemas.microsoft.com/office/powerpoint/2010/main" val="37243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5029479" y="54974"/>
            <a:ext cx="2345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Methods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A71FD68-8825-8314-5876-DE86BD3A6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395" y="1201102"/>
            <a:ext cx="6258798" cy="4916127"/>
          </a:xfrm>
          <a:prstGeom prst="rect">
            <a:avLst/>
          </a:prstGeom>
        </p:spPr>
      </p:pic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227000" y="750799"/>
            <a:ext cx="5329393" cy="13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We propose Bayesian relation inference component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Infer the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temporal and spatial relationships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of the brain during sleep.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CAAE87C4-4EA1-C04E-0E91-A6A866DF3514}"/>
              </a:ext>
            </a:extLst>
          </p:cNvPr>
          <p:cNvSpPr txBox="1">
            <a:spLocks/>
          </p:cNvSpPr>
          <p:nvPr/>
        </p:nvSpPr>
        <p:spPr bwMode="auto">
          <a:xfrm>
            <a:off x="226999" y="2560344"/>
            <a:ext cx="5032763" cy="13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We design Bayesian spatial-temporal Transformer architecture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It can use the relation inferred by Bayesian relation inference component to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capture spatial and temporal features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A406BDAB-FE7E-EACB-5B48-B78D0C65D510}"/>
              </a:ext>
            </a:extLst>
          </p:cNvPr>
          <p:cNvSpPr txBox="1">
            <a:spLocks/>
          </p:cNvSpPr>
          <p:nvPr/>
        </p:nvSpPr>
        <p:spPr bwMode="auto">
          <a:xfrm>
            <a:off x="227000" y="4817051"/>
            <a:ext cx="5032763" cy="13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model has a degree of interpretability 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The visual analysis shows that the model has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a degree of interpretability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3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2891696" y="60599"/>
            <a:ext cx="640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Bayesian relation inference component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A71FD68-8825-8314-5876-DE86BD3A6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395" y="1201102"/>
            <a:ext cx="6258798" cy="4916127"/>
          </a:xfrm>
          <a:prstGeom prst="rect">
            <a:avLst/>
          </a:prstGeom>
        </p:spPr>
      </p:pic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216397" y="1048231"/>
            <a:ext cx="5329393" cy="98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342900" indent="-34290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  <a:defRPr kumimoji="1" sz="20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Calibri" panose="020F0702030404030204" charset="0"/>
              <a:buChar char="–"/>
              <a:defRPr kumimoji="1" sz="28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Calibri" panose="020F0702030404030204" charset="0"/>
              <a:buChar char="•"/>
              <a:defRPr kumimoji="1" sz="24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Calibri" panose="020F0702030404030204" charset="0"/>
              <a:buChar char="–"/>
              <a:defRPr kumimoji="1" sz="20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Calibri" panose="020F0702030404030204" charset="0"/>
              <a:buChar char="»"/>
              <a:defRPr kumimoji="1" sz="20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r>
              <a:rPr lang="en-US" altLang="zh-CN" dirty="0"/>
              <a:t>Step1:</a:t>
            </a:r>
            <a:r>
              <a:rPr lang="en-US" altLang="zh-CN" sz="1800" b="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Generate edge embeddings.</a:t>
            </a:r>
            <a:br>
              <a:rPr lang="en-US" altLang="zh-CN" b="0" dirty="0"/>
            </a:br>
            <a:endParaRPr lang="en-US" altLang="zh-CN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0">
                <a:extLst>
                  <a:ext uri="{FF2B5EF4-FFF2-40B4-BE49-F238E27FC236}">
                    <a16:creationId xmlns:a16="http://schemas.microsoft.com/office/drawing/2014/main" id="{CAAE87C4-4EA1-C04E-0E91-A6A866DF351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6397" y="2025961"/>
                <a:ext cx="5188148" cy="2297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Calibri" panose="020F0702030404030204" charset="0"/>
                  <a:buChar char="•"/>
                  <a:defRPr kumimoji="1" sz="3200" kern="1200">
                    <a:solidFill>
                      <a:schemeClr val="tx1"/>
                    </a:solidFill>
                    <a:latin typeface="Arial" panose="020B0604020202090204" pitchFamily="34" charset="0"/>
                    <a:ea typeface="Microsoft YaHei" panose="020B0503020204020204" charset="-122"/>
                    <a:cs typeface="Microsoft YaHei" panose="020B0503020204020204" charset="-122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Calibri" panose="020F0702030404030204" charset="0"/>
                  <a:buChar char="–"/>
                  <a:defRPr kumimoji="1" sz="2800" kern="1200">
                    <a:solidFill>
                      <a:schemeClr val="tx1"/>
                    </a:solidFill>
                    <a:latin typeface="Arial" panose="020B0604020202090204" pitchFamily="34" charset="0"/>
                    <a:ea typeface="Microsoft YaHei" panose="020B0503020204020204" charset="-122"/>
                    <a:cs typeface="Microsoft YaHei" panose="020B0503020204020204" charset="-122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Calibri" panose="020F0702030404030204" charset="0"/>
                  <a:buChar char="•"/>
                  <a:defRPr kumimoji="1" sz="2400" kern="1200">
                    <a:solidFill>
                      <a:schemeClr val="tx1"/>
                    </a:solidFill>
                    <a:latin typeface="Arial" panose="020B0604020202090204" pitchFamily="34" charset="0"/>
                    <a:ea typeface="Microsoft YaHei" panose="020B0503020204020204" charset="-122"/>
                    <a:cs typeface="Microsoft YaHei" panose="020B0503020204020204" charset="-122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Calibri" panose="020F0702030404030204" charset="0"/>
                  <a:buChar char="–"/>
                  <a:defRPr kumimoji="1" sz="2000" kern="1200">
                    <a:solidFill>
                      <a:schemeClr val="tx1"/>
                    </a:solidFill>
                    <a:latin typeface="Arial" panose="020B0604020202090204" pitchFamily="34" charset="0"/>
                    <a:ea typeface="Microsoft YaHei" panose="020B0503020204020204" charset="-122"/>
                    <a:cs typeface="Microsoft YaHei" panose="020B0503020204020204" charset="-122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Calibri" panose="020F0702030404030204" charset="0"/>
                  <a:buChar char="»"/>
                  <a:defRPr kumimoji="1" sz="2000" kern="1200">
                    <a:solidFill>
                      <a:schemeClr val="tx1"/>
                    </a:solidFill>
                    <a:latin typeface="Arial" panose="020B0604020202090204" pitchFamily="34" charset="0"/>
                    <a:ea typeface="Microsoft YaHei" panose="020B0503020204020204" charset="-122"/>
                    <a:cs typeface="Microsoft YaHei" panose="020B0503020204020204" charset="-122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ts val="0"/>
                  </a:spcBef>
                  <a:buClr>
                    <a:schemeClr val="accent1">
                      <a:lumMod val="50000"/>
                    </a:schemeClr>
                  </a:buClr>
                  <a:buFont typeface="Wingdings" panose="05000000000000000000" pitchFamily="2" charset="2"/>
                  <a:buChar char="n"/>
                </a:pPr>
                <a:r>
                  <a:rPr lang="en-US" altLang="zh-CN" sz="2000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Step2:</a:t>
                </a:r>
                <a:r>
                  <a:rPr lang="en-US" altLang="zh-CN" sz="2000" b="1" i="0" dirty="0">
                    <a:solidFill>
                      <a:schemeClr val="accent5">
                        <a:lumMod val="75000"/>
                      </a:schemeClr>
                    </a:solidFill>
                    <a:effectLst/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CN" sz="1800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Edge embedding coupling, we assume that the edges in the relation graph are sampled obeying a </a:t>
                </a:r>
                <a:r>
                  <a:rPr lang="en-US" altLang="zh-CN" sz="1800" dirty="0">
                    <a:solidFill>
                      <a:schemeClr val="accent1"/>
                    </a:solidFill>
                    <a:latin typeface="arial" panose="020B0604020202020204" pitchFamily="34" charset="0"/>
                  </a:rPr>
                  <a:t>Bernoulli distribution with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−&gt;∞</m:t>
                    </m:r>
                  </m:oMath>
                </a14:m>
                <a:r>
                  <a:rPr lang="en-US" altLang="zh-CN" sz="1800" dirty="0">
                    <a:solidFill>
                      <a:schemeClr val="accent1"/>
                    </a:solidFill>
                    <a:latin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sz="1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−&gt;0</m:t>
                    </m:r>
                  </m:oMath>
                </a14:m>
                <a:r>
                  <a:rPr lang="en-US" altLang="zh-CN" sz="1800" dirty="0">
                    <a:solidFill>
                      <a:srgbClr val="222222"/>
                    </a:solidFill>
                    <a:latin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Content Placeholder 10">
                <a:extLst>
                  <a:ext uri="{FF2B5EF4-FFF2-40B4-BE49-F238E27FC236}">
                    <a16:creationId xmlns:a16="http://schemas.microsoft.com/office/drawing/2014/main" id="{CAAE87C4-4EA1-C04E-0E91-A6A866DF3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397" y="2025961"/>
                <a:ext cx="5188148" cy="2297957"/>
              </a:xfrm>
              <a:prstGeom prst="rect">
                <a:avLst/>
              </a:prstGeom>
              <a:blipFill>
                <a:blip r:embed="rId4"/>
                <a:stretch>
                  <a:fillRect l="-10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A406BDAB-FE7E-EACB-5B48-B78D0C65D510}"/>
              </a:ext>
            </a:extLst>
          </p:cNvPr>
          <p:cNvSpPr txBox="1">
            <a:spLocks/>
          </p:cNvSpPr>
          <p:nvPr/>
        </p:nvSpPr>
        <p:spPr bwMode="auto">
          <a:xfrm>
            <a:off x="216397" y="4125019"/>
            <a:ext cx="5032763" cy="13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Step3: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In order to make the generated graphs fit the downstream task better, we further generated relational graphs using a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Gaussian graph transformation method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4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3795183" y="97701"/>
            <a:ext cx="4601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Architecture of Transformer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A71FD68-8825-8314-5876-DE86BD3A6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395" y="1201102"/>
            <a:ext cx="6258798" cy="4916127"/>
          </a:xfrm>
          <a:prstGeom prst="rect">
            <a:avLst/>
          </a:prstGeom>
        </p:spPr>
      </p:pic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281712" y="1307442"/>
            <a:ext cx="4308102" cy="98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342900" indent="-34290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  <a:defRPr kumimoji="1" sz="2000" b="1"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Calibri" panose="020F0702030404030204" charset="0"/>
              <a:buChar char="–"/>
              <a:defRPr kumimoji="1" sz="28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Calibri" panose="020F0702030404030204" charset="0"/>
              <a:buChar char="•"/>
              <a:defRPr kumimoji="1" sz="24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Calibri" panose="020F0702030404030204" charset="0"/>
              <a:buChar char="–"/>
              <a:defRPr kumimoji="1" sz="20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Calibri" panose="020F0702030404030204" charset="0"/>
              <a:buChar char="»"/>
              <a:defRPr kumimoji="1" sz="2000"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r>
              <a:rPr lang="en-US" altLang="zh-CN" sz="1800" b="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The overall framework is the same as Transformer, but </a:t>
            </a:r>
            <a:r>
              <a:rPr lang="en-US" altLang="zh-CN" sz="1800" b="0" dirty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charset="-122"/>
              </a:rPr>
              <a:t>replaces its self-attention component with a Bayesian relational inference component</a:t>
            </a:r>
            <a:r>
              <a:rPr lang="en-US" altLang="zh-CN" sz="1800" b="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. </a:t>
            </a:r>
            <a:endParaRPr lang="en-US" altLang="zh-CN" b="0" dirty="0"/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A406BDAB-FE7E-EACB-5B48-B78D0C65D510}"/>
              </a:ext>
            </a:extLst>
          </p:cNvPr>
          <p:cNvSpPr txBox="1">
            <a:spLocks/>
          </p:cNvSpPr>
          <p:nvPr/>
        </p:nvSpPr>
        <p:spPr bwMode="auto">
          <a:xfrm>
            <a:off x="281712" y="4159323"/>
            <a:ext cx="4438730" cy="139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The position embedding uses the classical </a:t>
            </a:r>
            <a:r>
              <a:rPr lang="en-US" altLang="zh-CN" sz="2000" b="0" i="1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sin</a:t>
            </a:r>
            <a:r>
              <a:rPr lang="en-US" altLang="zh-CN" sz="2000" b="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 and </a:t>
            </a:r>
            <a:r>
              <a:rPr lang="en-US" altLang="zh-CN" sz="2000" b="0" i="1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cos</a:t>
            </a:r>
            <a:r>
              <a:rPr lang="en-US" altLang="zh-CN" sz="2000" b="0" dirty="0">
                <a:solidFill>
                  <a:srgbClr val="222222"/>
                </a:solidFill>
                <a:latin typeface="arial" panose="020B0604020202020204" pitchFamily="34" charset="0"/>
                <a:ea typeface="Microsoft YaHei" panose="020B0503020204020204" charset="-122"/>
              </a:rPr>
              <a:t> embedding.</a:t>
            </a: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552208" y="82074"/>
            <a:ext cx="308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Experiments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304275" y="1487193"/>
            <a:ext cx="11377424" cy="471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Our model achieves SOTA performance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Our model achieve optimal performance on the ISRUC and MASS-SS3 datasets, respectively.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493152C-48C8-C95C-8D46-280820170A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48"/>
          <a:stretch/>
        </p:blipFill>
        <p:spPr>
          <a:xfrm>
            <a:off x="5900721" y="3229875"/>
            <a:ext cx="5909263" cy="2420277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BAA6072E-54AF-CF0B-8DDE-6732411074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421"/>
          <a:stretch/>
        </p:blipFill>
        <p:spPr>
          <a:xfrm>
            <a:off x="181093" y="3229875"/>
            <a:ext cx="5596446" cy="257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1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0A8715F-B077-5C42-B94D-A70E7D95E79D}"/>
              </a:ext>
            </a:extLst>
          </p:cNvPr>
          <p:cNvSpPr txBox="1"/>
          <p:nvPr/>
        </p:nvSpPr>
        <p:spPr>
          <a:xfrm>
            <a:off x="4166315" y="82074"/>
            <a:ext cx="3473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Ablation Experiment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: Shape 37">
            <a:extLst>
              <a:ext uri="{FF2B5EF4-FFF2-40B4-BE49-F238E27FC236}">
                <a16:creationId xmlns:a16="http://schemas.microsoft.com/office/drawing/2014/main" id="{BDC951BB-807D-42D6-9636-DDD93A1D5232}"/>
              </a:ext>
            </a:extLst>
          </p:cNvPr>
          <p:cNvSpPr/>
          <p:nvPr/>
        </p:nvSpPr>
        <p:spPr>
          <a:xfrm>
            <a:off x="1163565" y="3392049"/>
            <a:ext cx="11028435" cy="3465951"/>
          </a:xfrm>
          <a:custGeom>
            <a:avLst/>
            <a:gdLst>
              <a:gd name="connsiteX0" fmla="*/ 2845542 w 11028435"/>
              <a:gd name="connsiteY0" fmla="*/ 2047491 h 3465951"/>
              <a:gd name="connsiteX1" fmla="*/ 3707589 w 11028435"/>
              <a:gd name="connsiteY1" fmla="*/ 2213192 h 3465951"/>
              <a:gd name="connsiteX2" fmla="*/ 3814891 w 11028435"/>
              <a:gd name="connsiteY2" fmla="*/ 2250726 h 3465951"/>
              <a:gd name="connsiteX3" fmla="*/ 173865 w 11028435"/>
              <a:gd name="connsiteY3" fmla="*/ 3465950 h 3465951"/>
              <a:gd name="connsiteX4" fmla="*/ 0 w 11028435"/>
              <a:gd name="connsiteY4" fmla="*/ 3465950 h 3465951"/>
              <a:gd name="connsiteX5" fmla="*/ 198338 w 11028435"/>
              <a:gd name="connsiteY5" fmla="*/ 3297348 h 3465951"/>
              <a:gd name="connsiteX6" fmla="*/ 2732410 w 11028435"/>
              <a:gd name="connsiteY6" fmla="*/ 2052004 h 3465951"/>
              <a:gd name="connsiteX7" fmla="*/ 2845542 w 11028435"/>
              <a:gd name="connsiteY7" fmla="*/ 2047491 h 3465951"/>
              <a:gd name="connsiteX8" fmla="*/ 11028435 w 11028435"/>
              <a:gd name="connsiteY8" fmla="*/ 0 h 3465951"/>
              <a:gd name="connsiteX9" fmla="*/ 11028435 w 11028435"/>
              <a:gd name="connsiteY9" fmla="*/ 3465951 h 3465951"/>
              <a:gd name="connsiteX10" fmla="*/ 173865 w 11028435"/>
              <a:gd name="connsiteY10" fmla="*/ 3465951 h 3465951"/>
              <a:gd name="connsiteX11" fmla="*/ 3814891 w 11028435"/>
              <a:gd name="connsiteY11" fmla="*/ 2250727 h 3465951"/>
              <a:gd name="connsiteX12" fmla="*/ 3972202 w 11028435"/>
              <a:gd name="connsiteY12" fmla="*/ 2305753 h 3465951"/>
              <a:gd name="connsiteX13" fmla="*/ 7035896 w 11028435"/>
              <a:gd name="connsiteY13" fmla="*/ 2995434 h 3465951"/>
              <a:gd name="connsiteX14" fmla="*/ 10734051 w 11028435"/>
              <a:gd name="connsiteY14" fmla="*/ 298048 h 346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28435" h="3465951">
                <a:moveTo>
                  <a:pt x="2845542" y="2047491"/>
                </a:moveTo>
                <a:cubicBezTo>
                  <a:pt x="3112822" y="2046833"/>
                  <a:pt x="3402855" y="2113626"/>
                  <a:pt x="3707589" y="2213192"/>
                </a:cubicBezTo>
                <a:lnTo>
                  <a:pt x="3814891" y="2250726"/>
                </a:lnTo>
                <a:lnTo>
                  <a:pt x="173865" y="3465950"/>
                </a:lnTo>
                <a:lnTo>
                  <a:pt x="0" y="3465950"/>
                </a:lnTo>
                <a:lnTo>
                  <a:pt x="198338" y="3297348"/>
                </a:lnTo>
                <a:cubicBezTo>
                  <a:pt x="926695" y="2686607"/>
                  <a:pt x="1689952" y="2134554"/>
                  <a:pt x="2732410" y="2052004"/>
                </a:cubicBezTo>
                <a:cubicBezTo>
                  <a:pt x="2769641" y="2049056"/>
                  <a:pt x="2807359" y="2047585"/>
                  <a:pt x="2845542" y="2047491"/>
                </a:cubicBezTo>
                <a:close/>
                <a:moveTo>
                  <a:pt x="11028435" y="0"/>
                </a:moveTo>
                <a:lnTo>
                  <a:pt x="11028435" y="3465951"/>
                </a:lnTo>
                <a:lnTo>
                  <a:pt x="173865" y="3465951"/>
                </a:lnTo>
                <a:lnTo>
                  <a:pt x="3814891" y="2250727"/>
                </a:lnTo>
                <a:lnTo>
                  <a:pt x="3972202" y="2305753"/>
                </a:lnTo>
                <a:cubicBezTo>
                  <a:pt x="4954273" y="2668636"/>
                  <a:pt x="6058828" y="3257372"/>
                  <a:pt x="7035896" y="2995434"/>
                </a:cubicBezTo>
                <a:cubicBezTo>
                  <a:pt x="8279437" y="2662059"/>
                  <a:pt x="9507699" y="1529973"/>
                  <a:pt x="10734051" y="2980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  <a:alpha val="11000"/>
                </a:schemeClr>
              </a:gs>
              <a:gs pos="50000">
                <a:schemeClr val="accent1">
                  <a:shade val="67500"/>
                  <a:satMod val="115000"/>
                  <a:alpha val="7000"/>
                </a:schemeClr>
              </a:gs>
              <a:gs pos="100000">
                <a:schemeClr val="accent1"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14C20D99-A101-9D50-BE8A-B6F77C0C552C}"/>
              </a:ext>
            </a:extLst>
          </p:cNvPr>
          <p:cNvSpPr txBox="1">
            <a:spLocks/>
          </p:cNvSpPr>
          <p:nvPr/>
        </p:nvSpPr>
        <p:spPr bwMode="auto">
          <a:xfrm>
            <a:off x="239881" y="1087948"/>
            <a:ext cx="11582925" cy="471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32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8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–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702030404030204" charset="0"/>
              <a:buChar char="»"/>
              <a:defRPr kumimoji="1" sz="2000" kern="1200">
                <a:solidFill>
                  <a:schemeClr val="tx1"/>
                </a:solidFill>
                <a:latin typeface="Arial" panose="020B0604020202090204" pitchFamily="34" charset="0"/>
                <a:ea typeface="Microsoft YaHei" panose="020B0503020204020204" charset="-122"/>
                <a:cs typeface="Microsoft YaHei" panose="020B050302020402020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ablation experiment demonstrates the effectiveness of each component</a:t>
            </a:r>
            <a:b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 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We conduct ablation experiment on the Bayesian relation inference component, the Bayesian spatial transformer module, and the Bayesian temporal transformer module, respectively. The results of the models are </a:t>
            </a:r>
            <a:r>
              <a:rPr lang="en-US" altLang="zh-CN" sz="1800" dirty="0">
                <a:solidFill>
                  <a:schemeClr val="accent1"/>
                </a:solidFill>
                <a:latin typeface="arial" panose="020B0604020202020204" pitchFamily="34" charset="0"/>
              </a:rPr>
              <a:t>reduced to varying degrees after removing these components</a:t>
            </a:r>
            <a:r>
              <a:rPr lang="en-US" altLang="zh-CN" sz="18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US" altLang="zh-CN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altLang="zh-CN" sz="18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CADDBBFE-EFDB-AC2E-356B-B76CA1AED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13" y="2847840"/>
            <a:ext cx="8364679" cy="377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2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</TotalTime>
  <Words>843</Words>
  <Application>Microsoft Office PowerPoint</Application>
  <PresentationFormat>宽屏</PresentationFormat>
  <Paragraphs>53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微软雅黑</vt:lpstr>
      <vt:lpstr>微软雅黑</vt:lpstr>
      <vt:lpstr>Arial</vt:lpstr>
      <vt:lpstr>Arial</vt:lpstr>
      <vt:lpstr>Calibri</vt:lpstr>
      <vt:lpstr>Calibri Light</vt:lpstr>
      <vt:lpstr>Cambria Math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yanan peng</dc:creator>
  <cp:lastModifiedBy>刘 昱辰</cp:lastModifiedBy>
  <cp:revision>273</cp:revision>
  <dcterms:created xsi:type="dcterms:W3CDTF">2015-04-13T12:15:43Z</dcterms:created>
  <dcterms:modified xsi:type="dcterms:W3CDTF">2023-07-30T14:33:04Z</dcterms:modified>
</cp:coreProperties>
</file>